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Average"/>
      <p:regular r:id="rId21"/>
    </p:embeddedFont>
    <p:embeddedFont>
      <p:font typeface="Oswald"/>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Oswald-regular.fntdata"/><Relationship Id="rId10" Type="http://schemas.openxmlformats.org/officeDocument/2006/relationships/slide" Target="slides/slide6.xml"/><Relationship Id="rId21" Type="http://schemas.openxmlformats.org/officeDocument/2006/relationships/font" Target="fonts/Average-regular.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Oswal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14" name="Shape 14"/>
          <p:cNvSpPr txBox="1"/>
          <p:nvPr>
            <p:ph type="ctrTitle"/>
          </p:nvPr>
        </p:nvSpPr>
        <p:spPr>
          <a:xfrm>
            <a:off x="671257" y="990800"/>
            <a:ext cx="7801500" cy="17301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5" name="Shape 15"/>
          <p:cNvSpPr txBox="1"/>
          <p:nvPr>
            <p:ph idx="1" type="subTitle"/>
          </p:nvPr>
        </p:nvSpPr>
        <p:spPr>
          <a:xfrm>
            <a:off x="671250" y="3174875"/>
            <a:ext cx="7801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16" name="Shape 16"/>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600" cy="18906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200" cy="8610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9" name="Shape 19"/>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8" name="Shape 3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3" name="Shape 43"/>
          <p:cNvSpPr txBox="1"/>
          <p:nvPr>
            <p:ph idx="1" type="subTitle"/>
          </p:nvPr>
        </p:nvSpPr>
        <p:spPr>
          <a:xfrm>
            <a:off x="265500" y="28452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5" name="Shape 4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1.png"/><Relationship Id="rId4" Type="http://schemas.openxmlformats.org/officeDocument/2006/relationships/image" Target="../media/image06.png"/><Relationship Id="rId5" Type="http://schemas.openxmlformats.org/officeDocument/2006/relationships/image" Target="../media/image03.png"/><Relationship Id="rId6" Type="http://schemas.openxmlformats.org/officeDocument/2006/relationships/image" Target="../media/image0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0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youtube.com/v/UntdGA7gH3Q" TargetMode="External"/><Relationship Id="rId4" Type="http://schemas.openxmlformats.org/officeDocument/2006/relationships/image" Target="../media/image0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0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8.png"/><Relationship Id="rId4" Type="http://schemas.openxmlformats.org/officeDocument/2006/relationships/image" Target="../media/image0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671257" y="990800"/>
            <a:ext cx="7801500" cy="1730100"/>
          </a:xfrm>
          <a:prstGeom prst="rect">
            <a:avLst/>
          </a:prstGeom>
        </p:spPr>
        <p:txBody>
          <a:bodyPr anchorCtr="0" anchor="b" bIns="91425" lIns="91425" rIns="91425" tIns="91425">
            <a:noAutofit/>
          </a:bodyPr>
          <a:lstStyle/>
          <a:p>
            <a:pPr lvl="0">
              <a:spcBef>
                <a:spcPts val="0"/>
              </a:spcBef>
              <a:buNone/>
            </a:pPr>
            <a:r>
              <a:rPr lang="en"/>
              <a:t>Laziness and Obesity</a:t>
            </a:r>
          </a:p>
        </p:txBody>
      </p:sp>
      <p:sp>
        <p:nvSpPr>
          <p:cNvPr id="60" name="Shape 60"/>
          <p:cNvSpPr txBox="1"/>
          <p:nvPr>
            <p:ph idx="1" type="subTitle"/>
          </p:nvPr>
        </p:nvSpPr>
        <p:spPr>
          <a:xfrm>
            <a:off x="671250" y="3174875"/>
            <a:ext cx="7801500" cy="792600"/>
          </a:xfrm>
          <a:prstGeom prst="rect">
            <a:avLst/>
          </a:prstGeom>
        </p:spPr>
        <p:txBody>
          <a:bodyPr anchorCtr="0" anchor="t" bIns="91425" lIns="91425" rIns="91425" tIns="91425">
            <a:noAutofit/>
          </a:bodyPr>
          <a:lstStyle/>
          <a:p>
            <a:pPr lvl="0">
              <a:spcBef>
                <a:spcPts val="0"/>
              </a:spcBef>
              <a:buNone/>
            </a:pPr>
            <a:r>
              <a:rPr lang="en"/>
              <a:t>By: Jacky Conrad and Mya Price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Literature Review</a:t>
            </a:r>
          </a:p>
        </p:txBody>
      </p:sp>
      <p:sp>
        <p:nvSpPr>
          <p:cNvPr id="116" name="Shape 11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Health Risks</a:t>
            </a:r>
          </a:p>
          <a:p>
            <a:pPr indent="-342900" lvl="1" marL="914400" rtl="0">
              <a:spcBef>
                <a:spcPts val="0"/>
              </a:spcBef>
              <a:buSzPct val="100000"/>
            </a:pPr>
            <a:r>
              <a:rPr lang="en" sz="1800"/>
              <a:t>Overweight individuals are more at risk for “cardiovascular disease, type 2 diabetes mellitus, hypertension, stroke, dyslipidemia, osteoarthritis, and some cancers” (Must).</a:t>
            </a:r>
          </a:p>
          <a:p>
            <a:pPr indent="-228600" lvl="0" marL="457200" rtl="0">
              <a:spcBef>
                <a:spcPts val="0"/>
              </a:spcBef>
            </a:pPr>
            <a:r>
              <a:rPr lang="en"/>
              <a:t>Treatment</a:t>
            </a:r>
          </a:p>
          <a:p>
            <a:pPr indent="-342900" lvl="1" marL="914400" rtl="0">
              <a:spcBef>
                <a:spcPts val="0"/>
              </a:spcBef>
              <a:buSzPct val="100000"/>
            </a:pPr>
            <a:r>
              <a:rPr lang="en" sz="1800"/>
              <a:t>Constantly told to lose weight, yet many lack the proper guidance and support to see results (Thomas).</a:t>
            </a:r>
          </a:p>
          <a:p>
            <a:pPr indent="-342900" lvl="1" marL="914400" rtl="0">
              <a:spcBef>
                <a:spcPts val="0"/>
              </a:spcBef>
              <a:spcAft>
                <a:spcPts val="0"/>
              </a:spcAft>
              <a:buSzPct val="100000"/>
            </a:pPr>
            <a:r>
              <a:rPr lang="en" sz="1800"/>
              <a:t> “A multidisciplinary approach to the treatment of obesity that addresses psychological, social, environmental, and biological factors is critical to ensure comprehensive care, as well as best practices and outcomes”(Collins).</a:t>
            </a:r>
          </a:p>
          <a:p>
            <a:pPr indent="0" lvl="0" marL="457200" rtl="0">
              <a:spcBef>
                <a:spcPts val="0"/>
              </a:spcBef>
              <a:spcAft>
                <a:spcPts val="0"/>
              </a:spcAft>
              <a:buNone/>
            </a:pPr>
            <a:r>
              <a:t/>
            </a:r>
            <a:endParaRPr/>
          </a:p>
          <a:p>
            <a:pPr indent="0" lvl="0" marL="457200" rtl="0">
              <a:spcBef>
                <a:spcPts val="0"/>
              </a:spcBef>
              <a:buNone/>
            </a:pPr>
            <a:r>
              <a:t/>
            </a:r>
            <a:endParaRPr/>
          </a:p>
          <a:p>
            <a:pPr indent="0" lvl="0" marL="0">
              <a:spcBef>
                <a:spcPts val="0"/>
              </a:spcBef>
              <a:buNone/>
            </a:pPr>
            <a:r>
              <a:t/>
            </a:r>
            <a:endParaRPr/>
          </a:p>
        </p:txBody>
      </p:sp>
      <p:pic>
        <p:nvPicPr>
          <p:cNvPr id="117" name="Shape 117"/>
          <p:cNvPicPr preferRelativeResize="0"/>
          <p:nvPr/>
        </p:nvPicPr>
        <p:blipFill>
          <a:blip r:embed="rId3">
            <a:alphaModFix/>
          </a:blip>
          <a:stretch>
            <a:fillRect/>
          </a:stretch>
        </p:blipFill>
        <p:spPr>
          <a:xfrm>
            <a:off x="5687800" y="81642"/>
            <a:ext cx="2063425" cy="14068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Literature Review</a:t>
            </a:r>
          </a:p>
        </p:txBody>
      </p:sp>
      <p:sp>
        <p:nvSpPr>
          <p:cNvPr id="123" name="Shape 123"/>
          <p:cNvSpPr txBox="1"/>
          <p:nvPr>
            <p:ph idx="1" type="body"/>
          </p:nvPr>
        </p:nvSpPr>
        <p:spPr>
          <a:xfrm>
            <a:off x="311700" y="1165425"/>
            <a:ext cx="8520600" cy="3416400"/>
          </a:xfrm>
          <a:prstGeom prst="rect">
            <a:avLst/>
          </a:prstGeom>
        </p:spPr>
        <p:txBody>
          <a:bodyPr anchorCtr="0" anchor="t" bIns="91425" lIns="91425" rIns="91425" tIns="91425">
            <a:noAutofit/>
          </a:bodyPr>
          <a:lstStyle/>
          <a:p>
            <a:pPr indent="-381000" lvl="0" marL="457200" rtl="0">
              <a:spcBef>
                <a:spcPts val="0"/>
              </a:spcBef>
              <a:buSzPct val="100000"/>
            </a:pPr>
            <a:r>
              <a:rPr lang="en" sz="2400"/>
              <a:t>Genetics</a:t>
            </a:r>
          </a:p>
          <a:p>
            <a:pPr indent="-381000" lvl="1" marL="914400" rtl="0">
              <a:spcBef>
                <a:spcPts val="0"/>
              </a:spcBef>
              <a:buSzPct val="100000"/>
            </a:pPr>
            <a:r>
              <a:rPr lang="en" sz="2400"/>
              <a:t>“About 80% of the variation in body weight is determined by genes”(Linden).</a:t>
            </a:r>
          </a:p>
          <a:p>
            <a:pPr indent="-381000" lvl="1" marL="914400" rtl="0">
              <a:spcBef>
                <a:spcPts val="0"/>
              </a:spcBef>
              <a:buSzPct val="100000"/>
            </a:pPr>
            <a:r>
              <a:rPr lang="en" sz="2400"/>
              <a:t>Dramatic change in diet when compared to our hunter gather days.</a:t>
            </a:r>
          </a:p>
          <a:p>
            <a:pPr indent="-381000" lvl="1" marL="914400">
              <a:spcBef>
                <a:spcPts val="0"/>
              </a:spcBef>
              <a:buSzPct val="100000"/>
            </a:pPr>
            <a:r>
              <a:rPr lang="en" sz="2400"/>
              <a:t>Our mind is programed to crave sweet and fatty foods so we can survive starvation (Linden).</a:t>
            </a:r>
          </a:p>
          <a:p>
            <a:pPr lvl="0">
              <a:spcBef>
                <a:spcPts val="0"/>
              </a:spcBef>
              <a:buNone/>
            </a:pPr>
            <a:r>
              <a:t/>
            </a:r>
            <a:endParaRPr/>
          </a:p>
        </p:txBody>
      </p:sp>
      <p:pic>
        <p:nvPicPr>
          <p:cNvPr id="124" name="Shape 124"/>
          <p:cNvPicPr preferRelativeResize="0"/>
          <p:nvPr/>
        </p:nvPicPr>
        <p:blipFill>
          <a:blip r:embed="rId3">
            <a:alphaModFix/>
          </a:blip>
          <a:stretch>
            <a:fillRect/>
          </a:stretch>
        </p:blipFill>
        <p:spPr>
          <a:xfrm>
            <a:off x="5213474" y="126074"/>
            <a:ext cx="2483124" cy="13980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Personal Research</a:t>
            </a:r>
          </a:p>
        </p:txBody>
      </p:sp>
      <p:sp>
        <p:nvSpPr>
          <p:cNvPr id="130" name="Shape 130"/>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Survey was given out electronically and physically to 50 students of South Lyon High School</a:t>
            </a:r>
          </a:p>
          <a:p>
            <a:pPr indent="-228600" lvl="0" marL="457200" rtl="0">
              <a:spcBef>
                <a:spcPts val="0"/>
              </a:spcBef>
            </a:pPr>
            <a:r>
              <a:rPr lang="en"/>
              <a:t>They were asked to compare two pictures of women, one being overweight and the other being an average weight</a:t>
            </a:r>
          </a:p>
          <a:p>
            <a:pPr indent="-228600" lvl="0" marL="457200" rtl="0">
              <a:spcBef>
                <a:spcPts val="0"/>
              </a:spcBef>
            </a:pPr>
            <a:r>
              <a:rPr lang="en"/>
              <a:t>They were also given a space to write other traits they associated with obese people. Some of the more common words included:</a:t>
            </a:r>
          </a:p>
          <a:p>
            <a:pPr indent="-228600" lvl="1" marL="914400" rtl="0">
              <a:spcBef>
                <a:spcPts val="0"/>
              </a:spcBef>
            </a:pPr>
            <a:r>
              <a:rPr lang="en"/>
              <a:t>Funny</a:t>
            </a:r>
          </a:p>
          <a:p>
            <a:pPr indent="-228600" lvl="1" marL="914400" rtl="0">
              <a:spcBef>
                <a:spcPts val="0"/>
              </a:spcBef>
            </a:pPr>
            <a:r>
              <a:rPr lang="en"/>
              <a:t>Introverted / Outcast</a:t>
            </a:r>
          </a:p>
          <a:p>
            <a:pPr indent="-228600" lvl="1" marL="914400" rtl="0">
              <a:spcBef>
                <a:spcPts val="0"/>
              </a:spcBef>
            </a:pPr>
            <a:r>
              <a:rPr lang="en"/>
              <a:t>Lazy</a:t>
            </a:r>
          </a:p>
          <a:p>
            <a:pPr indent="-228600" lvl="1" marL="914400">
              <a:spcBef>
                <a:spcPts val="0"/>
              </a:spcBef>
            </a:pPr>
            <a:r>
              <a:rPr lang="en"/>
              <a:t>Depressed</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Results</a:t>
            </a:r>
          </a:p>
        </p:txBody>
      </p:sp>
      <p:pic>
        <p:nvPicPr>
          <p:cNvPr id="136" name="Shape 136"/>
          <p:cNvPicPr preferRelativeResize="0"/>
          <p:nvPr/>
        </p:nvPicPr>
        <p:blipFill rotWithShape="1">
          <a:blip r:embed="rId3">
            <a:alphaModFix/>
          </a:blip>
          <a:srcRect b="7518" l="26515" r="54010" t="59330"/>
          <a:stretch/>
        </p:blipFill>
        <p:spPr>
          <a:xfrm>
            <a:off x="73999" y="3228275"/>
            <a:ext cx="1652825" cy="1915224"/>
          </a:xfrm>
          <a:prstGeom prst="rect">
            <a:avLst/>
          </a:prstGeom>
          <a:noFill/>
          <a:ln>
            <a:noFill/>
          </a:ln>
        </p:spPr>
      </p:pic>
      <p:pic>
        <p:nvPicPr>
          <p:cNvPr id="137" name="Shape 137" title="Chart"/>
          <p:cNvPicPr preferRelativeResize="0"/>
          <p:nvPr/>
        </p:nvPicPr>
        <p:blipFill>
          <a:blip r:embed="rId4">
            <a:alphaModFix/>
          </a:blip>
          <a:stretch>
            <a:fillRect/>
          </a:stretch>
        </p:blipFill>
        <p:spPr>
          <a:xfrm>
            <a:off x="6045900" y="3229462"/>
            <a:ext cx="3098100" cy="1914049"/>
          </a:xfrm>
          <a:prstGeom prst="rect">
            <a:avLst/>
          </a:prstGeom>
          <a:noFill/>
          <a:ln>
            <a:noFill/>
          </a:ln>
        </p:spPr>
      </p:pic>
      <p:pic>
        <p:nvPicPr>
          <p:cNvPr id="138" name="Shape 138" title="Chart"/>
          <p:cNvPicPr preferRelativeResize="0"/>
          <p:nvPr/>
        </p:nvPicPr>
        <p:blipFill>
          <a:blip r:embed="rId5">
            <a:alphaModFix/>
          </a:blip>
          <a:stretch>
            <a:fillRect/>
          </a:stretch>
        </p:blipFill>
        <p:spPr>
          <a:xfrm>
            <a:off x="2261549" y="3220761"/>
            <a:ext cx="3098099" cy="1915213"/>
          </a:xfrm>
          <a:prstGeom prst="rect">
            <a:avLst/>
          </a:prstGeom>
          <a:noFill/>
          <a:ln>
            <a:noFill/>
          </a:ln>
        </p:spPr>
      </p:pic>
      <p:pic>
        <p:nvPicPr>
          <p:cNvPr id="139" name="Shape 139" title="Chart"/>
          <p:cNvPicPr preferRelativeResize="0"/>
          <p:nvPr/>
        </p:nvPicPr>
        <p:blipFill>
          <a:blip r:embed="rId6">
            <a:alphaModFix/>
          </a:blip>
          <a:stretch>
            <a:fillRect/>
          </a:stretch>
        </p:blipFill>
        <p:spPr>
          <a:xfrm>
            <a:off x="3844797" y="1017725"/>
            <a:ext cx="3759878" cy="2321000"/>
          </a:xfrm>
          <a:prstGeom prst="rect">
            <a:avLst/>
          </a:prstGeom>
          <a:noFill/>
          <a:ln>
            <a:noFill/>
          </a:ln>
        </p:spPr>
      </p:pic>
      <p:pic>
        <p:nvPicPr>
          <p:cNvPr id="140" name="Shape 140"/>
          <p:cNvPicPr preferRelativeResize="0"/>
          <p:nvPr/>
        </p:nvPicPr>
        <p:blipFill rotWithShape="1">
          <a:blip r:embed="rId3">
            <a:alphaModFix/>
          </a:blip>
          <a:srcRect b="46366" l="25644" r="47709" t="23492"/>
          <a:stretch/>
        </p:blipFill>
        <p:spPr>
          <a:xfrm>
            <a:off x="2397300" y="1157775"/>
            <a:ext cx="2261550" cy="18025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Conclusion</a:t>
            </a:r>
          </a:p>
        </p:txBody>
      </p:sp>
      <p:sp>
        <p:nvSpPr>
          <p:cNvPr id="146" name="Shape 14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We found that the stereotype is accepted by the majority of people. However, there was no concrete proof that allows us to say laziness is a cause of or a result of obesity. </a:t>
            </a:r>
          </a:p>
          <a:p>
            <a:pPr indent="-228600" lvl="0" marL="457200">
              <a:spcBef>
                <a:spcPts val="0"/>
              </a:spcBef>
            </a:pPr>
            <a:r>
              <a:rPr lang="en"/>
              <a:t>Obesity is caused by many different factors and weight lost was shown to be harder for some because of genetics. Lack of support makes losing weight harder still and the shame that can be felt is detrimental to their mental health.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What Can We Do?</a:t>
            </a:r>
          </a:p>
        </p:txBody>
      </p:sp>
      <p:sp>
        <p:nvSpPr>
          <p:cNvPr id="152" name="Shape 15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People lack compassion and sensitivity toward the issue of obesity. If this stereotype, along with many others, is going to go away then people need to treat others as individuals and not judge someone before knowing them.</a:t>
            </a:r>
          </a:p>
          <a:p>
            <a:pPr indent="-228600" lvl="0" marL="457200" rtl="0">
              <a:spcBef>
                <a:spcPts val="0"/>
              </a:spcBef>
            </a:pPr>
            <a:r>
              <a:rPr lang="en"/>
              <a:t> There are plenty of lazy people who are not overweight and people who are overweight but are actively trying to lose weight. </a:t>
            </a:r>
          </a:p>
          <a:p>
            <a:pPr indent="-228600" lvl="0" marL="457200" rtl="0">
              <a:spcBef>
                <a:spcPts val="0"/>
              </a:spcBef>
            </a:pPr>
            <a:r>
              <a:rPr lang="en"/>
              <a:t>Health professionals should have more understanding and make their facilities more accessible. </a:t>
            </a:r>
          </a:p>
          <a:p>
            <a:pPr indent="-228600" lvl="0" marL="457200" rtl="0">
              <a:spcBef>
                <a:spcPts val="0"/>
              </a:spcBef>
            </a:pPr>
            <a:r>
              <a:rPr lang="en"/>
              <a:t>The public should be more aware of the role of genetics and stop shaming people for being unable to lose weight. </a:t>
            </a:r>
          </a:p>
          <a:p>
            <a:pPr indent="-228600" lvl="0" marL="457200">
              <a:spcBef>
                <a:spcPts val="0"/>
              </a:spcBef>
            </a:pPr>
            <a:r>
              <a:rPr lang="en"/>
              <a:t>There should also be a push for healthier foods to be more accessible and less expensive than fatty foods.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Work Cited</a:t>
            </a:r>
          </a:p>
        </p:txBody>
      </p:sp>
      <p:sp>
        <p:nvSpPr>
          <p:cNvPr id="158" name="Shape 15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sz="1100">
                <a:solidFill>
                  <a:schemeClr val="dk1"/>
                </a:solidFill>
              </a:rPr>
              <a:t>American Academy of Orthopaedic Surgeons. "Sedentary." </a:t>
            </a:r>
            <a:r>
              <a:rPr i="1" lang="en" sz="1100">
                <a:solidFill>
                  <a:schemeClr val="dk1"/>
                </a:solidFill>
              </a:rPr>
              <a:t>YouTube</a:t>
            </a:r>
            <a:r>
              <a:rPr lang="en" sz="1100">
                <a:solidFill>
                  <a:schemeClr val="dk1"/>
                </a:solidFill>
              </a:rPr>
              <a:t>. YouTube, 12 Mar. 2009. Web. 16 Dec. 2016.</a:t>
            </a:r>
          </a:p>
          <a:p>
            <a:pPr lvl="0" rtl="0">
              <a:lnSpc>
                <a:spcPct val="100000"/>
              </a:lnSpc>
              <a:spcBef>
                <a:spcPts val="0"/>
              </a:spcBef>
              <a:spcAft>
                <a:spcPts val="0"/>
              </a:spcAft>
              <a:buNone/>
            </a:pPr>
            <a:r>
              <a:rPr lang="en" sz="1100">
                <a:solidFill>
                  <a:schemeClr val="dk1"/>
                </a:solidFill>
              </a:rPr>
              <a:t>Collins, Jennifer C., M.A., M.S., and Jon E. Bentz, Ph.D. "Behavioral and Psychological Factors in Obesity." </a:t>
            </a:r>
            <a:r>
              <a:rPr i="1" lang="en" sz="1100">
                <a:solidFill>
                  <a:schemeClr val="dk1"/>
                </a:solidFill>
              </a:rPr>
              <a:t>Journal of Lancaster General Health</a:t>
            </a:r>
            <a:r>
              <a:rPr lang="en" sz="1100">
                <a:solidFill>
                  <a:schemeClr val="dk1"/>
                </a:solidFill>
              </a:rPr>
              <a:t>. </a:t>
            </a:r>
          </a:p>
          <a:p>
            <a:pPr indent="457200" lvl="0" rtl="0">
              <a:lnSpc>
                <a:spcPct val="100000"/>
              </a:lnSpc>
              <a:spcBef>
                <a:spcPts val="0"/>
              </a:spcBef>
              <a:spcAft>
                <a:spcPts val="0"/>
              </a:spcAft>
              <a:buNone/>
            </a:pPr>
            <a:r>
              <a:rPr lang="en" sz="1100">
                <a:solidFill>
                  <a:schemeClr val="dk1"/>
                </a:solidFill>
              </a:rPr>
              <a:t>2009. Web. 16 Dec. 2016.</a:t>
            </a:r>
          </a:p>
          <a:p>
            <a:pPr lvl="0" rtl="0">
              <a:lnSpc>
                <a:spcPct val="100000"/>
              </a:lnSpc>
              <a:spcBef>
                <a:spcPts val="0"/>
              </a:spcBef>
              <a:spcAft>
                <a:spcPts val="0"/>
              </a:spcAft>
              <a:buNone/>
            </a:pPr>
            <a:r>
              <a:rPr lang="en" sz="1100">
                <a:solidFill>
                  <a:schemeClr val="dk1"/>
                </a:solidFill>
              </a:rPr>
              <a:t>Linden, David. "Genetics Drives Obesity: So We Should Stop Judging." &lt;I&gt;USA TODAY&lt;/I&gt;. 01 Jun. 2011: A.11. &lt;I&gt;SIRS Issues Researcher.&lt;/I&gt; </a:t>
            </a:r>
          </a:p>
          <a:p>
            <a:pPr indent="457200" lvl="0" rtl="0">
              <a:lnSpc>
                <a:spcPct val="100000"/>
              </a:lnSpc>
              <a:spcBef>
                <a:spcPts val="0"/>
              </a:spcBef>
              <a:spcAft>
                <a:spcPts val="0"/>
              </a:spcAft>
              <a:buNone/>
            </a:pPr>
            <a:r>
              <a:rPr lang="en" sz="1100">
                <a:solidFill>
                  <a:schemeClr val="dk1"/>
                </a:solidFill>
              </a:rPr>
              <a:t>Web. 09 Nov. 2016.</a:t>
            </a:r>
          </a:p>
          <a:p>
            <a:pPr lvl="0" rtl="0">
              <a:lnSpc>
                <a:spcPct val="100000"/>
              </a:lnSpc>
              <a:spcBef>
                <a:spcPts val="0"/>
              </a:spcBef>
              <a:spcAft>
                <a:spcPts val="0"/>
              </a:spcAft>
              <a:buNone/>
            </a:pPr>
            <a:r>
              <a:rPr lang="en" sz="1100">
                <a:solidFill>
                  <a:schemeClr val="dk1"/>
                </a:solidFill>
              </a:rPr>
              <a:t>Moore, Jason, Anna Kendrick, Skylar Astin, Rebel Wilson, Adam DeVine, Anna Camp, Brittany Snow, John M. Higgins, Elizabeth Banks, and </a:t>
            </a:r>
          </a:p>
          <a:p>
            <a:pPr indent="457200" lvl="0" rtl="0">
              <a:lnSpc>
                <a:spcPct val="100000"/>
              </a:lnSpc>
              <a:spcBef>
                <a:spcPts val="0"/>
              </a:spcBef>
              <a:spcAft>
                <a:spcPts val="0"/>
              </a:spcAft>
              <a:buNone/>
            </a:pPr>
            <a:r>
              <a:rPr lang="en" sz="1100">
                <a:solidFill>
                  <a:schemeClr val="dk1"/>
                </a:solidFill>
              </a:rPr>
              <a:t>Mickey Rapkin. Pitch Perfect. Universal City, CA: Universal Studios, 2012. 16 Dec. 2016</a:t>
            </a:r>
          </a:p>
          <a:p>
            <a:pPr indent="0" lvl="0" marL="0" rtl="0">
              <a:lnSpc>
                <a:spcPct val="100000"/>
              </a:lnSpc>
              <a:spcBef>
                <a:spcPts val="0"/>
              </a:spcBef>
              <a:spcAft>
                <a:spcPts val="0"/>
              </a:spcAft>
              <a:buNone/>
            </a:pPr>
            <a:r>
              <a:rPr lang="en" sz="1100">
                <a:solidFill>
                  <a:schemeClr val="dk1"/>
                </a:solidFill>
              </a:rPr>
              <a:t>Must A, Spadano J, Coakley EH, Field AE, Colditz G, Dietz WH. The Disease Burden Associated With Overweight and Obesity. </a:t>
            </a:r>
            <a:r>
              <a:rPr i="1" lang="en" sz="1100">
                <a:solidFill>
                  <a:schemeClr val="dk1"/>
                </a:solidFill>
              </a:rPr>
              <a:t>JAMA.</a:t>
            </a:r>
            <a:r>
              <a:rPr lang="en" sz="1100">
                <a:solidFill>
                  <a:schemeClr val="dk1"/>
                </a:solidFill>
              </a:rPr>
              <a:t> </a:t>
            </a:r>
          </a:p>
          <a:p>
            <a:pPr indent="457200" lvl="0" marL="0" rtl="0">
              <a:lnSpc>
                <a:spcPct val="100000"/>
              </a:lnSpc>
              <a:spcBef>
                <a:spcPts val="0"/>
              </a:spcBef>
              <a:spcAft>
                <a:spcPts val="0"/>
              </a:spcAft>
              <a:buNone/>
            </a:pPr>
            <a:r>
              <a:rPr lang="en" sz="1100">
                <a:solidFill>
                  <a:schemeClr val="dk1"/>
                </a:solidFill>
              </a:rPr>
              <a:t>1999;282(16):1523-1529. doi:10.1001/jama.282.16.1523</a:t>
            </a:r>
          </a:p>
          <a:p>
            <a:pPr lvl="0" rtl="0">
              <a:lnSpc>
                <a:spcPct val="100000"/>
              </a:lnSpc>
              <a:spcBef>
                <a:spcPts val="0"/>
              </a:spcBef>
              <a:spcAft>
                <a:spcPts val="0"/>
              </a:spcAft>
              <a:buNone/>
            </a:pPr>
            <a:r>
              <a:rPr lang="en" sz="1100">
                <a:solidFill>
                  <a:schemeClr val="dk1"/>
                </a:solidFill>
              </a:rPr>
              <a:t>Stanton, Andrew, Jim Morris, John Lasseter, Pete Docter, Jim Reardon, Thomas Newman, Ralph Eggleston, Stephen Schaffer, Alan Barillaro, </a:t>
            </a:r>
          </a:p>
          <a:p>
            <a:pPr indent="0" lvl="0" marL="457200" rtl="0">
              <a:lnSpc>
                <a:spcPct val="100000"/>
              </a:lnSpc>
              <a:spcBef>
                <a:spcPts val="0"/>
              </a:spcBef>
              <a:spcAft>
                <a:spcPts val="0"/>
              </a:spcAft>
              <a:buNone/>
            </a:pPr>
            <a:r>
              <a:rPr lang="en" sz="1100">
                <a:solidFill>
                  <a:schemeClr val="dk1"/>
                </a:solidFill>
              </a:rPr>
              <a:t>Steven C. Hunter, Jeremy Lasky, Danielle Feinberg, Ben Burtt, Elissa Knight, Jeff Garlin, Fred Willard, John Ratzenberger, Kathy Najimy, and Sigourney Weaver. </a:t>
            </a:r>
            <a:r>
              <a:rPr i="1" lang="en" sz="1100">
                <a:solidFill>
                  <a:schemeClr val="dk1"/>
                </a:solidFill>
              </a:rPr>
              <a:t>Wall-e</a:t>
            </a:r>
            <a:r>
              <a:rPr lang="en" sz="1100">
                <a:solidFill>
                  <a:schemeClr val="dk1"/>
                </a:solidFill>
              </a:rPr>
              <a:t>. Burbank, Calif: Walt Disney Home Entertainment, 2008. 16 Dec. 2016.</a:t>
            </a:r>
          </a:p>
          <a:p>
            <a:pPr lvl="0">
              <a:lnSpc>
                <a:spcPct val="100000"/>
              </a:lnSpc>
              <a:spcBef>
                <a:spcPts val="0"/>
              </a:spcBef>
              <a:spcAft>
                <a:spcPts val="0"/>
              </a:spcAft>
              <a:buNone/>
            </a:pPr>
            <a:r>
              <a:rPr lang="en" sz="1100">
                <a:solidFill>
                  <a:schemeClr val="dk1"/>
                </a:solidFill>
              </a:rPr>
              <a:t>"Obesity, Bias, and Stigmatization." </a:t>
            </a:r>
            <a:r>
              <a:rPr i="1" lang="en" sz="1100">
                <a:solidFill>
                  <a:schemeClr val="dk1"/>
                </a:solidFill>
              </a:rPr>
              <a:t>The Obesity Society</a:t>
            </a:r>
            <a:r>
              <a:rPr lang="en" sz="1100">
                <a:solidFill>
                  <a:schemeClr val="dk1"/>
                </a:solidFill>
              </a:rPr>
              <a:t>. N.p., n.d. Web. 16 Dec. 2016.</a:t>
            </a:r>
          </a:p>
          <a:p>
            <a:pPr lvl="0" rtl="0">
              <a:lnSpc>
                <a:spcPct val="100000"/>
              </a:lnSpc>
              <a:spcBef>
                <a:spcPts val="0"/>
              </a:spcBef>
              <a:spcAft>
                <a:spcPts val="0"/>
              </a:spcAft>
              <a:buNone/>
            </a:pPr>
            <a:r>
              <a:rPr lang="en" sz="1100">
                <a:solidFill>
                  <a:schemeClr val="dk1"/>
                </a:solidFill>
              </a:rPr>
              <a:t>Thomas, Samantha L., Jim Hyde, Asuntha Karunaratne, Rick Kausman, and Paul A. Komesaroff. ""They All Work...when You Stick to Them": A </a:t>
            </a:r>
          </a:p>
          <a:p>
            <a:pPr indent="0" lvl="0" marL="457200" rtl="0">
              <a:lnSpc>
                <a:spcPct val="100000"/>
              </a:lnSpc>
              <a:spcBef>
                <a:spcPts val="0"/>
              </a:spcBef>
              <a:spcAft>
                <a:spcPts val="0"/>
              </a:spcAft>
              <a:buNone/>
            </a:pPr>
            <a:r>
              <a:rPr lang="en" sz="1100">
                <a:solidFill>
                  <a:schemeClr val="dk1"/>
                </a:solidFill>
              </a:rPr>
              <a:t>Qualitative Investigation of Dieting, Weight Loss, and Physical Exercise, in Obese Individuals." </a:t>
            </a:r>
            <a:r>
              <a:rPr i="1" lang="en" sz="1100">
                <a:solidFill>
                  <a:schemeClr val="dk1"/>
                </a:solidFill>
              </a:rPr>
              <a:t>Nutrition Journal</a:t>
            </a:r>
            <a:r>
              <a:rPr lang="en" sz="1100">
                <a:solidFill>
                  <a:schemeClr val="dk1"/>
                </a:solidFill>
              </a:rPr>
              <a:t>. BioMed Central, 24 Nov. 2008. Web. 16 Dec. 2016.</a:t>
            </a:r>
          </a:p>
          <a:p>
            <a:pPr lvl="0">
              <a:lnSpc>
                <a:spcPct val="100000"/>
              </a:lnSpc>
              <a:spcBef>
                <a:spcPts val="0"/>
              </a:spcBef>
              <a:buNone/>
            </a:pPr>
            <a:r>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Introduction</a:t>
            </a:r>
          </a:p>
        </p:txBody>
      </p:sp>
      <p:sp>
        <p:nvSpPr>
          <p:cNvPr id="66" name="Shape 66"/>
          <p:cNvSpPr txBox="1"/>
          <p:nvPr>
            <p:ph idx="1" type="body"/>
          </p:nvPr>
        </p:nvSpPr>
        <p:spPr>
          <a:xfrm>
            <a:off x="311700" y="1069825"/>
            <a:ext cx="8520600" cy="3416400"/>
          </a:xfrm>
          <a:prstGeom prst="rect">
            <a:avLst/>
          </a:prstGeom>
        </p:spPr>
        <p:txBody>
          <a:bodyPr anchorCtr="0" anchor="t" bIns="91425" lIns="91425" rIns="91425" tIns="91425">
            <a:noAutofit/>
          </a:bodyPr>
          <a:lstStyle/>
          <a:p>
            <a:pPr indent="-381000" lvl="0" marL="457200" rtl="0">
              <a:spcBef>
                <a:spcPts val="0"/>
              </a:spcBef>
              <a:buSzPct val="100000"/>
            </a:pPr>
            <a:r>
              <a:rPr lang="en" sz="2400"/>
              <a:t>The stereotype we researched is overweight and obese people are considered lazy.</a:t>
            </a:r>
          </a:p>
          <a:p>
            <a:pPr indent="-381000" lvl="1" marL="914400" rtl="0">
              <a:spcBef>
                <a:spcPts val="0"/>
              </a:spcBef>
              <a:buSzPct val="100000"/>
            </a:pPr>
            <a:r>
              <a:rPr lang="en" sz="2400"/>
              <a:t>Found examples of our stereotype in the media</a:t>
            </a:r>
          </a:p>
          <a:p>
            <a:pPr indent="-381000" lvl="1" marL="914400" rtl="0">
              <a:spcBef>
                <a:spcPts val="0"/>
              </a:spcBef>
              <a:buSzPct val="100000"/>
            </a:pPr>
            <a:r>
              <a:rPr lang="en" sz="2400"/>
              <a:t>Studied the social disadvantages, health risks, and the role of genetics</a:t>
            </a:r>
          </a:p>
          <a:p>
            <a:pPr indent="-381000" lvl="1" marL="914400" rtl="0">
              <a:spcBef>
                <a:spcPts val="0"/>
              </a:spcBef>
              <a:buSzPct val="100000"/>
            </a:pPr>
            <a:r>
              <a:rPr lang="en" sz="2400"/>
              <a:t>Polled our peers to see if the stereotype was true</a:t>
            </a:r>
          </a:p>
          <a:p>
            <a:pPr indent="0" lvl="0" marL="0">
              <a:spcBef>
                <a:spcPts val="0"/>
              </a:spcBef>
              <a:buNone/>
            </a:pPr>
            <a:r>
              <a:t/>
            </a:r>
            <a:endParaRPr sz="2400"/>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Media - WALL-E</a:t>
            </a:r>
          </a:p>
        </p:txBody>
      </p:sp>
      <p:pic>
        <p:nvPicPr>
          <p:cNvPr id="72" name="Shape 72"/>
          <p:cNvPicPr preferRelativeResize="0"/>
          <p:nvPr/>
        </p:nvPicPr>
        <p:blipFill>
          <a:blip r:embed="rId3">
            <a:alphaModFix/>
          </a:blip>
          <a:stretch>
            <a:fillRect/>
          </a:stretch>
        </p:blipFill>
        <p:spPr>
          <a:xfrm>
            <a:off x="152400" y="1170125"/>
            <a:ext cx="8839201" cy="37031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WALL-E</a:t>
            </a:r>
          </a:p>
        </p:txBody>
      </p:sp>
      <p:sp>
        <p:nvSpPr>
          <p:cNvPr id="78" name="Shape 78"/>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SzPct val="100000"/>
            </a:pPr>
            <a:r>
              <a:rPr lang="en" sz="2400"/>
              <a:t>Depicts an entire society of obese people who would be unable to function in the world we live in today</a:t>
            </a:r>
          </a:p>
          <a:p>
            <a:pPr indent="-381000" lvl="0" marL="457200" rtl="0">
              <a:spcBef>
                <a:spcPts val="0"/>
              </a:spcBef>
              <a:buSzPct val="100000"/>
            </a:pPr>
            <a:r>
              <a:rPr lang="en" sz="2400"/>
              <a:t>They are immobile without their chairs due to extreme lack of physical activity</a:t>
            </a:r>
          </a:p>
          <a:p>
            <a:pPr indent="-381000" lvl="0" marL="457200" rtl="0">
              <a:spcBef>
                <a:spcPts val="0"/>
              </a:spcBef>
              <a:buSzPct val="100000"/>
            </a:pPr>
            <a:r>
              <a:rPr lang="en" sz="2400"/>
              <a:t>Everything is easily accessible and daily life requires no effort</a:t>
            </a:r>
          </a:p>
          <a:p>
            <a:pPr indent="-381000" lvl="0" marL="457200" rtl="0">
              <a:spcBef>
                <a:spcPts val="0"/>
              </a:spcBef>
              <a:buSzPct val="100000"/>
            </a:pPr>
            <a:r>
              <a:rPr lang="en" sz="2400"/>
              <a:t>Unaware of their surroundings</a:t>
            </a:r>
          </a:p>
          <a:p>
            <a:pPr indent="-381000" lvl="0" marL="457200" rtl="0">
              <a:spcBef>
                <a:spcPts val="0"/>
              </a:spcBef>
              <a:buSzPct val="100000"/>
            </a:pPr>
            <a:r>
              <a:rPr lang="en" sz="2400"/>
              <a:t>No real interaction with other people on the Axiom, only communication is through their screens</a:t>
            </a:r>
          </a:p>
          <a:p>
            <a:pPr indent="0" lvl="0" marL="457200">
              <a:spcBef>
                <a:spcPts val="0"/>
              </a:spcBef>
              <a:buNone/>
            </a:pPr>
            <a: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Media - Sedentary</a:t>
            </a:r>
          </a:p>
        </p:txBody>
      </p:sp>
      <p:sp>
        <p:nvSpPr>
          <p:cNvPr descr="As our kids have more opportunities for sedentary entertainment like television, computers and video games, an increasing number of children are not getting the recommended exercise daily. Recent research indicates that recommended levels of physical activity - at least 35-60 minutes per day - increases children's bone strength. This video helps inform parents about the critical need for adequate levels of physical activity in our children." id="84" name="Shape 84" title="Sedentary">
            <a:hlinkClick r:id="rId3"/>
          </p:cNvPr>
          <p:cNvSpPr/>
          <p:nvPr/>
        </p:nvSpPr>
        <p:spPr>
          <a:xfrm>
            <a:off x="1915200" y="1017725"/>
            <a:ext cx="5313600" cy="3985200"/>
          </a:xfrm>
          <a:prstGeom prst="rect">
            <a:avLst/>
          </a:prstGeom>
          <a:blipFill>
            <a:blip r:embed="rId4">
              <a:alphaModFix/>
            </a:blip>
            <a:stretch>
              <a:fillRect/>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Sedentary</a:t>
            </a:r>
          </a:p>
        </p:txBody>
      </p:sp>
      <p:sp>
        <p:nvSpPr>
          <p:cNvPr id="90" name="Shape 90"/>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Commercial argues that lack of exercise causes weak bones, but did they need to use an overweight child to get their point acr</a:t>
            </a:r>
            <a:r>
              <a:rPr lang="en"/>
              <a:t>oss?</a:t>
            </a:r>
          </a:p>
          <a:p>
            <a:pPr indent="-228600" lvl="0" marL="457200" rtl="0">
              <a:spcBef>
                <a:spcPts val="0"/>
              </a:spcBef>
            </a:pPr>
            <a:r>
              <a:rPr lang="en"/>
              <a:t>Compares current generation to older generation, could be linking modern conveniences and laziness</a:t>
            </a:r>
          </a:p>
          <a:p>
            <a:pPr indent="-228600" lvl="0" marL="457200" rtl="0">
              <a:spcBef>
                <a:spcPts val="0"/>
              </a:spcBef>
            </a:pPr>
            <a:r>
              <a:rPr lang="en"/>
              <a:t>This kid will do anything to avoid physical activity</a:t>
            </a:r>
          </a:p>
          <a:p>
            <a:pPr indent="-342900" lvl="1" marL="914400" rtl="0">
              <a:spcBef>
                <a:spcPts val="0"/>
              </a:spcBef>
              <a:buSzPct val="100000"/>
            </a:pPr>
            <a:r>
              <a:rPr lang="en" sz="1800"/>
              <a:t>Clears the leaves with a leafblower while sitting on a chair</a:t>
            </a:r>
          </a:p>
          <a:p>
            <a:pPr indent="-342900" lvl="1" marL="914400" rtl="0">
              <a:spcBef>
                <a:spcPts val="0"/>
              </a:spcBef>
              <a:buSzPct val="100000"/>
            </a:pPr>
            <a:r>
              <a:rPr lang="en" sz="1800"/>
              <a:t>Walks the dog by putting it on a treadmill</a:t>
            </a:r>
          </a:p>
          <a:p>
            <a:pPr indent="-342900" lvl="1" marL="914400" rtl="0">
              <a:spcBef>
                <a:spcPts val="0"/>
              </a:spcBef>
              <a:buSzPct val="100000"/>
            </a:pPr>
            <a:r>
              <a:rPr lang="en" sz="1800"/>
              <a:t>Calls his grandma on the phone to ask her to get another grape soda</a:t>
            </a:r>
          </a:p>
          <a:p>
            <a:pPr indent="-342900" lvl="1" marL="914400" rtl="0">
              <a:spcBef>
                <a:spcPts val="0"/>
              </a:spcBef>
              <a:buSzPct val="100000"/>
            </a:pPr>
            <a:r>
              <a:rPr lang="en" sz="1800"/>
              <a:t>Claps to turn off lights</a:t>
            </a:r>
          </a:p>
          <a:p>
            <a:pPr indent="0" lvl="0" marL="457200" rtl="0">
              <a:spcBef>
                <a:spcPts val="0"/>
              </a:spcBef>
              <a:buNone/>
            </a:pPr>
            <a:r>
              <a:t/>
            </a:r>
            <a:endParaRPr/>
          </a:p>
          <a:p>
            <a:pPr indent="0" lvl="0" marL="0" rtl="0">
              <a:spcBef>
                <a:spcPts val="0"/>
              </a:spcBef>
              <a:buNone/>
            </a:pPr>
            <a:r>
              <a:t/>
            </a:r>
            <a:endParaRPr/>
          </a:p>
          <a:p>
            <a:pPr indent="0" lvl="0" marL="0" rt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Media - Pitch Perfect</a:t>
            </a:r>
          </a:p>
        </p:txBody>
      </p:sp>
      <p:pic>
        <p:nvPicPr>
          <p:cNvPr id="96" name="Shape 96"/>
          <p:cNvPicPr preferRelativeResize="0"/>
          <p:nvPr/>
        </p:nvPicPr>
        <p:blipFill rotWithShape="1">
          <a:blip r:embed="rId3">
            <a:alphaModFix/>
          </a:blip>
          <a:srcRect b="40177" l="0" r="45693" t="10747"/>
          <a:stretch/>
        </p:blipFill>
        <p:spPr>
          <a:xfrm>
            <a:off x="696050" y="1099024"/>
            <a:ext cx="7751876" cy="39402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Pitch Perfect</a:t>
            </a:r>
          </a:p>
        </p:txBody>
      </p:sp>
      <p:sp>
        <p:nvSpPr>
          <p:cNvPr id="102" name="Shape 10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SzPct val="100000"/>
            </a:pPr>
            <a:r>
              <a:rPr lang="en" sz="2400"/>
              <a:t>The character Amy is arguably the funniest person in the movie</a:t>
            </a:r>
          </a:p>
          <a:p>
            <a:pPr indent="-381000" lvl="0" marL="457200" rtl="0">
              <a:spcBef>
                <a:spcPts val="0"/>
              </a:spcBef>
              <a:buSzPct val="100000"/>
            </a:pPr>
            <a:r>
              <a:rPr lang="en" sz="2400"/>
              <a:t>She refuses to participate in the Barden Bella’s workout routine and is caught “horizontal running”</a:t>
            </a:r>
          </a:p>
          <a:p>
            <a:pPr indent="-381000" lvl="0" marL="457200" rtl="0">
              <a:spcBef>
                <a:spcPts val="0"/>
              </a:spcBef>
              <a:buSzPct val="100000"/>
            </a:pPr>
            <a:r>
              <a:rPr lang="en" sz="2400"/>
              <a:t>Refers to herself as Fat Amy as a defense mechanism against people who would judge her because of her weight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Literature Review</a:t>
            </a:r>
          </a:p>
        </p:txBody>
      </p:sp>
      <p:sp>
        <p:nvSpPr>
          <p:cNvPr id="108" name="Shape 108"/>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SzPct val="100000"/>
            </a:pPr>
            <a:r>
              <a:rPr lang="en" sz="2400"/>
              <a:t>Weight Bias</a:t>
            </a:r>
          </a:p>
          <a:p>
            <a:pPr indent="-381000" lvl="1" marL="914400" rtl="0">
              <a:spcBef>
                <a:spcPts val="0"/>
              </a:spcBef>
              <a:buSzPct val="100000"/>
            </a:pPr>
            <a:r>
              <a:rPr lang="en" sz="2400"/>
              <a:t>Negative view of overweight people can be found in schools, doctors offices, and the workplace</a:t>
            </a:r>
          </a:p>
          <a:p>
            <a:pPr indent="-381000" lvl="1" marL="914400" rtl="0">
              <a:spcBef>
                <a:spcPts val="0"/>
              </a:spcBef>
              <a:buSzPct val="100000"/>
            </a:pPr>
            <a:r>
              <a:rPr lang="en" sz="2400"/>
              <a:t>“Obese Adults have higher rates of depression, anxiety, social isolation, and poorer psychological adjustment”(“Obesity”).</a:t>
            </a:r>
          </a:p>
          <a:p>
            <a:pPr indent="0" lvl="0" marL="457200" rtl="0">
              <a:spcBef>
                <a:spcPts val="0"/>
              </a:spcBef>
              <a:buNone/>
            </a:pPr>
            <a:r>
              <a:t/>
            </a:r>
            <a:endParaRPr/>
          </a:p>
          <a:p>
            <a:pPr indent="0" lvl="0" marL="0">
              <a:spcBef>
                <a:spcPts val="0"/>
              </a:spcBef>
              <a:buNone/>
            </a:pPr>
            <a:r>
              <a:t/>
            </a:r>
            <a:endParaRPr/>
          </a:p>
        </p:txBody>
      </p:sp>
      <p:pic>
        <p:nvPicPr>
          <p:cNvPr id="109" name="Shape 109"/>
          <p:cNvPicPr preferRelativeResize="0"/>
          <p:nvPr/>
        </p:nvPicPr>
        <p:blipFill>
          <a:blip r:embed="rId3">
            <a:alphaModFix/>
          </a:blip>
          <a:stretch>
            <a:fillRect/>
          </a:stretch>
        </p:blipFill>
        <p:spPr>
          <a:xfrm>
            <a:off x="2052724" y="3758874"/>
            <a:ext cx="1307374" cy="1314649"/>
          </a:xfrm>
          <a:prstGeom prst="rect">
            <a:avLst/>
          </a:prstGeom>
          <a:noFill/>
          <a:ln>
            <a:noFill/>
          </a:ln>
        </p:spPr>
      </p:pic>
      <p:pic>
        <p:nvPicPr>
          <p:cNvPr id="110" name="Shape 110"/>
          <p:cNvPicPr preferRelativeResize="0"/>
          <p:nvPr/>
        </p:nvPicPr>
        <p:blipFill>
          <a:blip r:embed="rId4">
            <a:alphaModFix/>
          </a:blip>
          <a:stretch>
            <a:fillRect/>
          </a:stretch>
        </p:blipFill>
        <p:spPr>
          <a:xfrm>
            <a:off x="4945225" y="3552774"/>
            <a:ext cx="2358699" cy="15207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